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7" r:id="rId7"/>
    <p:sldId id="263" r:id="rId8"/>
    <p:sldId id="262" r:id="rId9"/>
    <p:sldId id="259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2A57-90B8-8EA3-81F0-26669FE3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E9200-47F0-4C8D-9470-C6F8756F6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6B55-202B-FE94-C08E-DA64446F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6389-53D6-85B8-9B9B-CBE70995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8925-1B81-754D-F9DC-5748BB65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6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4016-A759-FF05-B628-1673ADBF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1E4A9-FE2B-FB27-3AD9-D29642A14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7A219-B22C-B1B0-ACA6-06A65BA6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66EE-9E25-ADDD-BAF1-3C989092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2F93B-17F6-FD5B-CD7E-5BE313FC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3F789-1403-C5EC-E57E-FCCE962F4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47D93-35F4-9414-E1C2-128F5CC81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E9403-E7D6-07D9-ED3C-DC44B60E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69899-033B-84A8-48DF-5EB8AF26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03BE-5A57-1DC1-AD79-F85E2195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7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5660-4FF1-9923-D308-9A331966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65F55-2AAE-58FD-BD79-0004944C6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3CDC-E33E-851E-748A-3C64BC56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FD575-0198-4C08-4CF7-E93E59B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906E-8127-40B1-E11B-9295FC2F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5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8E7E-B02D-4924-A796-C922087A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0E101-B716-E7C3-2D25-61FDCA5F0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983E-BBEF-A452-6003-C74141A5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5560-4032-0D6C-2EFA-706C382D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699B-7E7D-ADE2-83C0-DC8E6E0C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6753-D511-D245-2A5C-B7724D5F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F0C22-06FF-8A23-780D-4DBB8F3D9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D2100-5DE0-9430-09F6-752E7AC94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18953-520D-8E10-4E74-44AF6A14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16D6E-930D-B07D-4B77-31FD5B61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85728-2055-A6AC-6167-14C8D5DE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78B-9427-47BB-34F9-38EDB098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FE132-88DA-AA15-607A-114FEAEB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B5992-653B-4915-A42C-FBF54407E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6F975-3014-D02F-6206-4C1CA7ABC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9CBC0-6569-CEFB-1FAF-C4B0BE23D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4546B-9743-40A6-B062-B31CA045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3D4E3-B3CE-5DB2-85E1-A9A38B7E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2289D-2A6A-7A5F-3580-1FDCA5EE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CCF2-FA51-B2CB-31FF-0A62D157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79EF7-F697-6110-D46D-EBFC9BB7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33089-96A7-1B88-1ADE-EB333886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6E892-7B36-7A48-BCBC-9B3B3106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67C87-1217-3FFF-E784-2E9E9F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4DF5D-9BD5-56B4-8875-0C1B8A42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84D9D-52E8-0DF9-F215-EA2928E2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1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5250-A1A9-CB11-618D-7200F2EC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0F8D-F07F-4844-E7DF-E552504F9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1CBA-72E7-01BF-1474-00737F606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A6EA8-7658-1470-3539-59FCE7A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0B84A-6526-CE70-E1D8-E15249D4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E5419-F7E0-D0A3-E10A-89DA8665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6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4868-F3D3-1F71-A487-B68A64FE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042EC-7655-A64D-87AD-0A3209F93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56D0B-EB5F-0D87-0805-915BF3585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9CAFF-8423-73FA-1720-E2F7F14C9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EF02B-BCF7-313A-5B09-38E18F94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BBF0B-1013-8185-A996-02862D5A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9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9B6E6-44A6-11FB-8D7C-3F9F3BA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038E8-450F-C2C4-8F2D-3835E9E7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03336-237E-6BDC-8872-8019359F2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481A-1DB7-0BE6-6B63-68CB222FC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9BCD-DC1B-A0F1-7DB8-E09A53999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4039122/figure/fig18/AS:940738644811795@1601300979276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1DC9-C71F-41DD-A3B9-B9F56B5A0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16502"/>
          </a:xfrm>
        </p:spPr>
        <p:txBody>
          <a:bodyPr>
            <a:normAutofit fontScale="90000"/>
          </a:bodyPr>
          <a:lstStyle/>
          <a:p>
            <a:r>
              <a:rPr lang="en-US" dirty="0"/>
              <a:t>Dark matter detectors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D17D5-04E6-D24E-331D-F2B91BBE6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3369"/>
            <a:ext cx="9144000" cy="916502"/>
          </a:xfrm>
        </p:spPr>
        <p:txBody>
          <a:bodyPr/>
          <a:lstStyle/>
          <a:p>
            <a:r>
              <a:rPr lang="en-US" dirty="0"/>
              <a:t>Dark matter &amp; the Universe, lecture 5 illustrative slides</a:t>
            </a:r>
          </a:p>
          <a:p>
            <a:r>
              <a:rPr lang="en-US" dirty="0"/>
              <a:t>Ed Daw</a:t>
            </a:r>
          </a:p>
        </p:txBody>
      </p:sp>
    </p:spTree>
    <p:extLst>
      <p:ext uri="{BB962C8B-B14F-4D97-AF65-F5344CB8AC3E}">
        <p14:creationId xmlns:p14="http://schemas.microsoft.com/office/powerpoint/2010/main" val="37024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654E0-F829-86DB-90BD-CF2C9422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69" y="445051"/>
            <a:ext cx="7505545" cy="5967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C3B5C-9CD3-C90C-1994-E14B5F450ECE}"/>
              </a:ext>
            </a:extLst>
          </p:cNvPr>
          <p:cNvSpPr txBox="1"/>
          <p:nvPr/>
        </p:nvSpPr>
        <p:spPr>
          <a:xfrm>
            <a:off x="-21785" y="5530756"/>
            <a:ext cx="4005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talk by Nicholas Fieldhouse,</a:t>
            </a:r>
          </a:p>
          <a:p>
            <a:r>
              <a:rPr lang="en-US" sz="1600" dirty="0"/>
              <a:t>DMUK meeting, 1</a:t>
            </a:r>
            <a:r>
              <a:rPr lang="en-US" sz="1600" baseline="30000" dirty="0"/>
              <a:t>st</a:t>
            </a:r>
            <a:r>
              <a:rPr lang="en-US" sz="1600" dirty="0"/>
              <a:t> Dec 2025, Univ. of</a:t>
            </a:r>
          </a:p>
          <a:p>
            <a:r>
              <a:rPr lang="en-US" sz="1600" dirty="0"/>
              <a:t>Birmingham. </a:t>
            </a:r>
            <a:r>
              <a:rPr lang="en-US" sz="1600" dirty="0">
                <a:hlinkClick r:id="rId3"/>
              </a:rPr>
              <a:t>https://indico.global/event/</a:t>
            </a:r>
          </a:p>
          <a:p>
            <a:r>
              <a:rPr lang="en-US" sz="1600" dirty="0">
                <a:hlinkClick r:id="rId3"/>
              </a:rPr>
              <a:t>15936/contributions/140215/attachments/</a:t>
            </a:r>
          </a:p>
          <a:p>
            <a:r>
              <a:rPr lang="en-US" sz="1600" dirty="0">
                <a:hlinkClick r:id="rId3"/>
              </a:rPr>
              <a:t>64983/125724/LZUpdates-NickF.pdf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624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2831-8C2F-E4ED-3BB8-8D0F0408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92" y="485573"/>
            <a:ext cx="7772400" cy="5886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BEA5-80B6-ED20-A70B-8D0B97C10FAE}"/>
              </a:ext>
            </a:extLst>
          </p:cNvPr>
          <p:cNvSpPr txBox="1"/>
          <p:nvPr/>
        </p:nvSpPr>
        <p:spPr>
          <a:xfrm>
            <a:off x="-21785" y="5530756"/>
            <a:ext cx="4005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talk by Nicholas Fieldhouse,</a:t>
            </a:r>
          </a:p>
          <a:p>
            <a:r>
              <a:rPr lang="en-US" sz="1600" dirty="0"/>
              <a:t>DMUK meeting, 1</a:t>
            </a:r>
            <a:r>
              <a:rPr lang="en-US" sz="1600" baseline="30000" dirty="0"/>
              <a:t>st</a:t>
            </a:r>
            <a:r>
              <a:rPr lang="en-US" sz="1600" dirty="0"/>
              <a:t> Dec 2025, Univ. of</a:t>
            </a:r>
          </a:p>
          <a:p>
            <a:r>
              <a:rPr lang="en-US" sz="1600" dirty="0"/>
              <a:t>Birmingham. </a:t>
            </a:r>
            <a:r>
              <a:rPr lang="en-US" sz="1600" dirty="0">
                <a:hlinkClick r:id="rId3"/>
              </a:rPr>
              <a:t>https://indico.global/event/</a:t>
            </a:r>
          </a:p>
          <a:p>
            <a:r>
              <a:rPr lang="en-US" sz="1600" dirty="0">
                <a:hlinkClick r:id="rId3"/>
              </a:rPr>
              <a:t>15936/contributions/140215/attachments/</a:t>
            </a:r>
          </a:p>
          <a:p>
            <a:r>
              <a:rPr lang="en-US" sz="1600" dirty="0">
                <a:hlinkClick r:id="rId3"/>
              </a:rPr>
              <a:t>64983/125724/LZUpdates-NickF.pdf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322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D88-383C-D959-6CD7-42D182E1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39" y="-920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FCBAE-19A4-F1B2-2170-0F3109FC572E}"/>
              </a:ext>
            </a:extLst>
          </p:cNvPr>
          <p:cNvSpPr txBox="1"/>
          <p:nvPr/>
        </p:nvSpPr>
        <p:spPr>
          <a:xfrm>
            <a:off x="748060" y="892097"/>
            <a:ext cx="1051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Nuclear recoils carry keV of kinetic energy into a detector.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energy can be converted into observable signatures – in particular scintillation light, ionization electrons and phonons (heating of the crystal)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Radioactive background can mask and mimic signals.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Underground operation is necessary to suppress cosmic rays.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detector itself and the surrounding environment are also radioactive to some extent.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Shielding and vetoes are additional </a:t>
            </a:r>
            <a:r>
              <a:rPr lang="en-US" sz="2800" dirty="0" err="1"/>
              <a:t>defences</a:t>
            </a:r>
            <a:r>
              <a:rPr lang="en-US" sz="2800" dirty="0"/>
              <a:t> to suppress noise.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detector can be </a:t>
            </a:r>
            <a:r>
              <a:rPr lang="en-US" sz="2800" dirty="0" err="1"/>
              <a:t>fiducialised</a:t>
            </a:r>
            <a:r>
              <a:rPr lang="en-US" sz="2800" dirty="0"/>
              <a:t> to eliminate events occurring near its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Modern detectors have excluded WIMPs in our local halo with exquisite sensitivity, current limits are at the 2x10</a:t>
            </a:r>
            <a:r>
              <a:rPr lang="en-US" sz="2800" baseline="30000" dirty="0"/>
              <a:t>-12</a:t>
            </a:r>
            <a:r>
              <a:rPr lang="en-US" sz="2800" dirty="0"/>
              <a:t> pb level!</a:t>
            </a:r>
          </a:p>
        </p:txBody>
      </p:sp>
    </p:spTree>
    <p:extLst>
      <p:ext uri="{BB962C8B-B14F-4D97-AF65-F5344CB8AC3E}">
        <p14:creationId xmlns:p14="http://schemas.microsoft.com/office/powerpoint/2010/main" val="197936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BDA5D-666B-E7E1-3033-B4C3CA49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187" y="422187"/>
            <a:ext cx="6435813" cy="6435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BFD77-06E0-7A86-CE83-99B6D261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" y="2103255"/>
            <a:ext cx="5607907" cy="601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6D1A5-E660-4DD6-7A58-48C5D5C64022}"/>
              </a:ext>
            </a:extLst>
          </p:cNvPr>
          <p:cNvSpPr txBox="1"/>
          <p:nvPr/>
        </p:nvSpPr>
        <p:spPr>
          <a:xfrm>
            <a:off x="75709" y="62563"/>
            <a:ext cx="574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Differential WIMP scattering</a:t>
            </a:r>
          </a:p>
          <a:p>
            <a:r>
              <a:rPr lang="en-US" sz="3600" dirty="0"/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51F09-0C2B-A836-BD95-1E25F76D670D}"/>
              </a:ext>
            </a:extLst>
          </p:cNvPr>
          <p:cNvSpPr txBox="1"/>
          <p:nvPr/>
        </p:nvSpPr>
        <p:spPr>
          <a:xfrm>
            <a:off x="8452624" y="4427033"/>
            <a:ext cx="16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17E25-EC28-7E41-67D8-89372BE50999}"/>
              </a:ext>
            </a:extLst>
          </p:cNvPr>
          <p:cNvSpPr txBox="1"/>
          <p:nvPr/>
        </p:nvSpPr>
        <p:spPr>
          <a:xfrm>
            <a:off x="8495103" y="872943"/>
            <a:ext cx="3304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number of events in 1 year</a:t>
            </a:r>
          </a:p>
          <a:p>
            <a:r>
              <a:rPr lang="en-US" dirty="0"/>
              <a:t>assuming a 1000kg target and a</a:t>
            </a:r>
          </a:p>
          <a:p>
            <a:r>
              <a:rPr lang="en-US" dirty="0"/>
              <a:t>wimp nucleon cross section of</a:t>
            </a:r>
          </a:p>
          <a:p>
            <a:r>
              <a:rPr lang="en-US" dirty="0"/>
              <a:t>10</a:t>
            </a:r>
            <a:r>
              <a:rPr lang="en-US" baseline="30000" dirty="0"/>
              <a:t>-9</a:t>
            </a:r>
            <a:r>
              <a:rPr lang="en-US" dirty="0"/>
              <a:t> pb.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6F99-A2FC-677E-1A2B-15428DF8D10E}"/>
              </a:ext>
            </a:extLst>
          </p:cNvPr>
          <p:cNvSpPr txBox="1"/>
          <p:nvPr/>
        </p:nvSpPr>
        <p:spPr>
          <a:xfrm>
            <a:off x="118924" y="2846602"/>
            <a:ext cx="55646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differential rate is plotted here assuming a 10</a:t>
            </a:r>
            <a:r>
              <a:rPr lang="en-US" baseline="30000" dirty="0"/>
              <a:t>-9 </a:t>
            </a:r>
            <a:r>
              <a:rPr lang="en-US" dirty="0"/>
              <a:t>pb WIMP nucleon elastic scattering cross section, a 1000kg detector consisting of Xenon, A=131, and a 100GeV/c</a:t>
            </a:r>
            <a:r>
              <a:rPr lang="en-US" baseline="30000" dirty="0"/>
              <a:t>2</a:t>
            </a:r>
            <a:r>
              <a:rPr lang="en-US" dirty="0"/>
              <a:t> wimp with a halo density of 0.45 GeV/c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Also shown is the total rate up to 30keV recoil energy,</a:t>
            </a:r>
          </a:p>
          <a:p>
            <a:r>
              <a:rPr lang="en-US" dirty="0"/>
              <a:t>where the differential rate has dropped by two orders of magnitude. There are a total of 10 events, of which 5 are below a recoil energy of 5keV.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032F4-0DCE-DE04-390A-48B7C0FB36AA}"/>
              </a:ext>
            </a:extLst>
          </p:cNvPr>
          <p:cNvSpPr txBox="1"/>
          <p:nvPr/>
        </p:nvSpPr>
        <p:spPr>
          <a:xfrm>
            <a:off x="75709" y="1359908"/>
            <a:ext cx="527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lecture 4 we derived the differential rate for WIMP</a:t>
            </a:r>
          </a:p>
          <a:p>
            <a:r>
              <a:rPr lang="en-US" dirty="0"/>
              <a:t>nucleon elastic scattering. Per kg of detector,</a:t>
            </a:r>
          </a:p>
        </p:txBody>
      </p:sp>
    </p:spTree>
    <p:extLst>
      <p:ext uri="{BB962C8B-B14F-4D97-AF65-F5344CB8AC3E}">
        <p14:creationId xmlns:p14="http://schemas.microsoft.com/office/powerpoint/2010/main" val="2984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2BADA-E332-0FF6-3085-33E25332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2" y="-105104"/>
            <a:ext cx="9340535" cy="6600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BB3DCD-B0B7-CF6A-8473-5FA3A53092F1}"/>
              </a:ext>
            </a:extLst>
          </p:cNvPr>
          <p:cNvSpPr txBox="1"/>
          <p:nvPr/>
        </p:nvSpPr>
        <p:spPr>
          <a:xfrm>
            <a:off x="1074537" y="6411310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V.A. Kudryavtsev, Dark Matter and the Universe course notes, private communication (2025)</a:t>
            </a:r>
          </a:p>
        </p:txBody>
      </p:sp>
    </p:spTree>
    <p:extLst>
      <p:ext uri="{BB962C8B-B14F-4D97-AF65-F5344CB8AC3E}">
        <p14:creationId xmlns:p14="http://schemas.microsoft.com/office/powerpoint/2010/main" val="202770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2CE86-4DF1-2E6F-2598-96C40A7E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3" y="0"/>
            <a:ext cx="64318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951C6-4A20-3934-2570-36654F038F62}"/>
              </a:ext>
            </a:extLst>
          </p:cNvPr>
          <p:cNvSpPr txBox="1"/>
          <p:nvPr/>
        </p:nvSpPr>
        <p:spPr>
          <a:xfrm>
            <a:off x="178676" y="5255172"/>
            <a:ext cx="44382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talk by Nicholas Fieldhouse,</a:t>
            </a:r>
          </a:p>
          <a:p>
            <a:r>
              <a:rPr lang="en-US" dirty="0"/>
              <a:t>DMUK meeting, 1</a:t>
            </a:r>
            <a:r>
              <a:rPr lang="en-US" baseline="30000" dirty="0"/>
              <a:t>st</a:t>
            </a:r>
            <a:r>
              <a:rPr lang="en-US" dirty="0"/>
              <a:t> Dec 2025, Univ. of</a:t>
            </a:r>
          </a:p>
          <a:p>
            <a:r>
              <a:rPr lang="en-US" dirty="0"/>
              <a:t>Birmingham. </a:t>
            </a:r>
            <a:r>
              <a:rPr lang="en-US" dirty="0">
                <a:hlinkClick r:id="rId3"/>
              </a:rPr>
              <a:t>https://indico.global/event/</a:t>
            </a:r>
          </a:p>
          <a:p>
            <a:r>
              <a:rPr lang="en-US" dirty="0">
                <a:hlinkClick r:id="rId3"/>
              </a:rPr>
              <a:t>15936/contributions/140215/attachments/</a:t>
            </a:r>
          </a:p>
          <a:p>
            <a:r>
              <a:rPr lang="en-US" dirty="0">
                <a:hlinkClick r:id="rId3"/>
              </a:rPr>
              <a:t>64983/125724/</a:t>
            </a:r>
            <a:r>
              <a:rPr lang="en-US" dirty="0" err="1">
                <a:hlinkClick r:id="rId3"/>
              </a:rPr>
              <a:t>LZUpdates-NickF.pdf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1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voltage divider&#10;&#10;Description automatically generated">
            <a:extLst>
              <a:ext uri="{FF2B5EF4-FFF2-40B4-BE49-F238E27FC236}">
                <a16:creationId xmlns:a16="http://schemas.microsoft.com/office/drawing/2014/main" id="{76DF0031-BE2D-F245-CED0-245A477E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44" y="1486415"/>
            <a:ext cx="7489911" cy="3685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A0475-16A4-C561-13A7-33F49E86E121}"/>
              </a:ext>
            </a:extLst>
          </p:cNvPr>
          <p:cNvSpPr txBox="1"/>
          <p:nvPr/>
        </p:nvSpPr>
        <p:spPr>
          <a:xfrm>
            <a:off x="388883" y="5990897"/>
            <a:ext cx="1088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https://www.researchgate.net/publication/344039122/figure/fig18/AS:940738644811795@1601300979276/</a:t>
            </a:r>
          </a:p>
          <a:p>
            <a:r>
              <a:rPr lang="en-US" dirty="0">
                <a:hlinkClick r:id="rId3"/>
              </a:rPr>
              <a:t>Working-principle-of-a-photomultiplier-The-electrode-system-is-mounted-in-an-evacuated.ppm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3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CDMS Detectors">
            <a:extLst>
              <a:ext uri="{FF2B5EF4-FFF2-40B4-BE49-F238E27FC236}">
                <a16:creationId xmlns:a16="http://schemas.microsoft.com/office/drawing/2014/main" id="{BE0C18D3-2B8F-E9D1-4ECF-DAC13F3B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26" y="203471"/>
            <a:ext cx="5309512" cy="322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A2035A-757E-E3F2-7103-040F2012D93B}"/>
              </a:ext>
            </a:extLst>
          </p:cNvPr>
          <p:cNvGrpSpPr/>
          <p:nvPr/>
        </p:nvGrpSpPr>
        <p:grpSpPr>
          <a:xfrm>
            <a:off x="6736279" y="0"/>
            <a:ext cx="4928570" cy="4349162"/>
            <a:chOff x="6746789" y="383060"/>
            <a:chExt cx="4928570" cy="434916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A3B7EE1-F9C9-FE7A-823A-0B368BAFC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885" y="528789"/>
              <a:ext cx="4577426" cy="392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4DA6D04-224A-5A8B-DA28-D44A2EA9DBF2}"/>
                </a:ext>
              </a:extLst>
            </p:cNvPr>
            <p:cNvSpPr/>
            <p:nvPr/>
          </p:nvSpPr>
          <p:spPr>
            <a:xfrm>
              <a:off x="6746789" y="383060"/>
              <a:ext cx="4811522" cy="34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77148E-95FB-03AF-CAC8-FE534F23A384}"/>
                </a:ext>
              </a:extLst>
            </p:cNvPr>
            <p:cNvSpPr/>
            <p:nvPr/>
          </p:nvSpPr>
          <p:spPr>
            <a:xfrm>
              <a:off x="6863837" y="4386648"/>
              <a:ext cx="4811522" cy="34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00C888-F734-2EAA-84F4-FDB3BA008AA4}"/>
              </a:ext>
            </a:extLst>
          </p:cNvPr>
          <p:cNvSpPr txBox="1"/>
          <p:nvPr/>
        </p:nvSpPr>
        <p:spPr>
          <a:xfrm>
            <a:off x="1101315" y="3890606"/>
            <a:ext cx="96740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the film with a constant voltage. The heating of the resistor is V</a:t>
            </a:r>
            <a:r>
              <a:rPr lang="en-US" baseline="30000" dirty="0"/>
              <a:t>2</a:t>
            </a:r>
            <a:r>
              <a:rPr lang="en-US" dirty="0"/>
              <a:t>/R where R is the resistance.</a:t>
            </a:r>
          </a:p>
          <a:p>
            <a:endParaRPr lang="en-US" dirty="0"/>
          </a:p>
          <a:p>
            <a:r>
              <a:rPr lang="en-US" dirty="0"/>
              <a:t>When the temperature rises, the resistance rises, so the heating drops and the film cools again.</a:t>
            </a:r>
          </a:p>
          <a:p>
            <a:r>
              <a:rPr lang="en-US" dirty="0"/>
              <a:t>In this way, you can use a constant voltage to stabilize the film at a temperature part way up its</a:t>
            </a:r>
          </a:p>
          <a:p>
            <a:r>
              <a:rPr lang="en-US" dirty="0"/>
              <a:t>superconducting / normal conducting transition curve.</a:t>
            </a:r>
          </a:p>
          <a:p>
            <a:endParaRPr lang="en-US" dirty="0"/>
          </a:p>
          <a:p>
            <a:r>
              <a:rPr lang="en-US" dirty="0"/>
              <a:t>phonon signals manifest themselves as small pulses in the voltage caused by small energy </a:t>
            </a:r>
          </a:p>
          <a:p>
            <a:r>
              <a:rPr lang="en-US" dirty="0"/>
              <a:t>depositions giving rise to transient heating of the tungsten film.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DBA-5D0A-DE3B-6D9F-694575CE8A8B}"/>
              </a:ext>
            </a:extLst>
          </p:cNvPr>
          <p:cNvSpPr txBox="1"/>
          <p:nvPr/>
        </p:nvSpPr>
        <p:spPr>
          <a:xfrm>
            <a:off x="97002" y="6183614"/>
            <a:ext cx="7720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9FF"/>
                </a:solidFill>
              </a:rPr>
              <a:t>[1] TUNING OF TUNGSTEN TRANSITION EDGE SENSORS USING IRON IMPLANTATION </a:t>
            </a:r>
          </a:p>
          <a:p>
            <a:r>
              <a:rPr lang="en-US" sz="1600" dirty="0">
                <a:solidFill>
                  <a:srgbClr val="0029FF"/>
                </a:solidFill>
              </a:rPr>
              <a:t>https://</a:t>
            </a:r>
            <a:r>
              <a:rPr lang="en-US" sz="1600" dirty="0" err="1">
                <a:solidFill>
                  <a:srgbClr val="0029FF"/>
                </a:solidFill>
              </a:rPr>
              <a:t>api.semanticscholar.org</a:t>
            </a:r>
            <a:r>
              <a:rPr lang="en-US" sz="1600" dirty="0">
                <a:solidFill>
                  <a:srgbClr val="0029FF"/>
                </a:solidFill>
              </a:rPr>
              <a:t>/CorpusID:18675720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DEC1A-6299-95A1-83D0-07062904DDDD}"/>
              </a:ext>
            </a:extLst>
          </p:cNvPr>
          <p:cNvSpPr txBox="1"/>
          <p:nvPr/>
        </p:nvSpPr>
        <p:spPr>
          <a:xfrm>
            <a:off x="7555075" y="659070"/>
            <a:ext cx="52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9FF"/>
                </a:solidFill>
              </a:rPr>
              <a:t>[1]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1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91EC-3C59-8BCA-2D38-80AEB50F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6FB39-BC55-AB8C-92B2-FF153D10B5EE}"/>
              </a:ext>
            </a:extLst>
          </p:cNvPr>
          <p:cNvSpPr txBox="1"/>
          <p:nvPr/>
        </p:nvSpPr>
        <p:spPr>
          <a:xfrm>
            <a:off x="1297459" y="2088292"/>
            <a:ext cx="867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Dominated by radiation entering the cavity.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Neutrons and gamma rays are the most problematic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Cosmic rays can act as a source of neutrons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detector itself can contain radioactive nuclides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environment surrounding the detector.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underground labs, radon is a particular issue.</a:t>
            </a:r>
          </a:p>
        </p:txBody>
      </p:sp>
    </p:spTree>
    <p:extLst>
      <p:ext uri="{BB962C8B-B14F-4D97-AF65-F5344CB8AC3E}">
        <p14:creationId xmlns:p14="http://schemas.microsoft.com/office/powerpoint/2010/main" val="483470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E429-D3AD-FA59-1E3F-2D7D4DF37CED}"/>
              </a:ext>
            </a:extLst>
          </p:cNvPr>
          <p:cNvSpPr txBox="1">
            <a:spLocks/>
          </p:cNvSpPr>
          <p:nvPr/>
        </p:nvSpPr>
        <p:spPr>
          <a:xfrm>
            <a:off x="2000250" y="332067"/>
            <a:ext cx="7886700" cy="7283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C00000"/>
                </a:solidFill>
              </a:rPr>
              <a:t>Backgrounds: radioactivity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7932-1D35-2199-08E7-41715AC02188}"/>
              </a:ext>
            </a:extLst>
          </p:cNvPr>
          <p:cNvSpPr txBox="1">
            <a:spLocks/>
          </p:cNvSpPr>
          <p:nvPr/>
        </p:nvSpPr>
        <p:spPr>
          <a:xfrm>
            <a:off x="7573617" y="1060450"/>
            <a:ext cx="2792896" cy="539481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Uranium and thorium decay chains.</a:t>
            </a:r>
          </a:p>
          <a:p>
            <a:pPr>
              <a:lnSpc>
                <a:spcPct val="100000"/>
              </a:lnSpc>
            </a:pPr>
            <a:r>
              <a:rPr lang="en-US" baseline="30000"/>
              <a:t>40</a:t>
            </a:r>
            <a:r>
              <a:rPr lang="en-US"/>
              <a:t>K is present in natural potassium.</a:t>
            </a:r>
            <a:endParaRPr lang="en-US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 and other radioisotopes produced by cosmic rays at the surface and in other nuclear reactions (nuclear power plants, accidents, nuclear explosions).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radioactive_decay_series_th_u.png">
            <a:extLst>
              <a:ext uri="{FF2B5EF4-FFF2-40B4-BE49-F238E27FC236}">
                <a16:creationId xmlns:a16="http://schemas.microsoft.com/office/drawing/2014/main" id="{8E5362ED-7057-7471-5542-4995DED0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67" y="1060450"/>
            <a:ext cx="5819533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B4E24-AA97-BC88-949C-76073FC008EA}"/>
              </a:ext>
            </a:extLst>
          </p:cNvPr>
          <p:cNvSpPr txBox="1"/>
          <p:nvPr/>
        </p:nvSpPr>
        <p:spPr>
          <a:xfrm>
            <a:off x="1074537" y="6411310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V.A. Kudryavtsev, Dark Matter and the Universe course notes, private communication (2025)</a:t>
            </a:r>
          </a:p>
        </p:txBody>
      </p:sp>
    </p:spTree>
    <p:extLst>
      <p:ext uri="{BB962C8B-B14F-4D97-AF65-F5344CB8AC3E}">
        <p14:creationId xmlns:p14="http://schemas.microsoft.com/office/powerpoint/2010/main" val="267962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021B5BEA-60EA-1A6A-15DD-0A6934B1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730"/>
            <a:ext cx="12148430" cy="5245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6E100-DFF8-D075-21A6-9F63D3DC39E1}"/>
              </a:ext>
            </a:extLst>
          </p:cNvPr>
          <p:cNvSpPr txBox="1"/>
          <p:nvPr/>
        </p:nvSpPr>
        <p:spPr>
          <a:xfrm>
            <a:off x="-21785" y="5530756"/>
            <a:ext cx="4005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talk by Nicholas Fieldhouse,</a:t>
            </a:r>
          </a:p>
          <a:p>
            <a:r>
              <a:rPr lang="en-US" sz="1600" dirty="0"/>
              <a:t>DMUK meeting, 1</a:t>
            </a:r>
            <a:r>
              <a:rPr lang="en-US" sz="1600" baseline="30000" dirty="0"/>
              <a:t>st</a:t>
            </a:r>
            <a:r>
              <a:rPr lang="en-US" sz="1600" dirty="0"/>
              <a:t> Dec 2025, Univ. of</a:t>
            </a:r>
          </a:p>
          <a:p>
            <a:r>
              <a:rPr lang="en-US" sz="1600" dirty="0"/>
              <a:t>Birmingham. </a:t>
            </a:r>
            <a:r>
              <a:rPr lang="en-US" sz="1600" dirty="0">
                <a:hlinkClick r:id="rId3"/>
              </a:rPr>
              <a:t>https://indico.global/event/</a:t>
            </a:r>
          </a:p>
          <a:p>
            <a:r>
              <a:rPr lang="en-US" sz="1600" dirty="0">
                <a:hlinkClick r:id="rId3"/>
              </a:rPr>
              <a:t>15936/contributions/140215/attachments/</a:t>
            </a:r>
          </a:p>
          <a:p>
            <a:r>
              <a:rPr lang="en-US" sz="1600" dirty="0">
                <a:hlinkClick r:id="rId3"/>
              </a:rPr>
              <a:t>64983/125724/LZUpdates-NickF.pdf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558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696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Dark matter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of background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Edward Daw</dc:creator>
  <cp:lastModifiedBy>Edward Daw</cp:lastModifiedBy>
  <cp:revision>6</cp:revision>
  <dcterms:created xsi:type="dcterms:W3CDTF">2025-12-03T09:01:00Z</dcterms:created>
  <dcterms:modified xsi:type="dcterms:W3CDTF">2025-12-03T16:04:02Z</dcterms:modified>
</cp:coreProperties>
</file>